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handoutMasterIdLst>
    <p:handoutMasterId r:id="rId11"/>
  </p:handoutMasterIdLst>
  <p:sldIdLst>
    <p:sldId id="375" r:id="rId2"/>
    <p:sldId id="407" r:id="rId3"/>
    <p:sldId id="305" r:id="rId4"/>
    <p:sldId id="298" r:id="rId5"/>
    <p:sldId id="392" r:id="rId6"/>
    <p:sldId id="273" r:id="rId7"/>
    <p:sldId id="303" r:id="rId8"/>
    <p:sldId id="408" r:id="rId9"/>
    <p:sldId id="40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5" autoAdjust="0"/>
    <p:restoredTop sz="94993" autoAdjust="0"/>
  </p:normalViewPr>
  <p:slideViewPr>
    <p:cSldViewPr snapToGrid="0" snapToObjects="1">
      <p:cViewPr varScale="1">
        <p:scale>
          <a:sx n="83" d="100"/>
          <a:sy n="83" d="100"/>
        </p:scale>
        <p:origin x="224" y="664"/>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9/28/24</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dirty="0"/>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dirty="0"/>
              <a:t>Click icon to add picture</a:t>
            </a:r>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dirty="0"/>
              <a:t>Click icon to add picture</a:t>
            </a:r>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dirty="0"/>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dirty="0"/>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Caption_1">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524000" y="3482977"/>
            <a:ext cx="10668000" cy="3375025"/>
          </a:xfrm>
          <a:prstGeom prst="rect">
            <a:avLst/>
          </a:prstGeom>
          <a:solidFill>
            <a:schemeClr val="accent4">
              <a:lumMod val="50000"/>
            </a:schemeClr>
          </a:solidFill>
        </p:spPr>
        <p:txBody>
          <a:bodyPr/>
          <a:lstStyle/>
          <a:p>
            <a:r>
              <a:rPr lang="en-US" dirty="0"/>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6338806"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1524000"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F2E583C8-CCA8-BB4A-B8AA-4ED85B62E67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65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dirty="0"/>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dirty="0"/>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dirty="0"/>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dirty="0"/>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9/28/24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dirty="0"/>
              <a:t>Click icon to add picture</a:t>
            </a:r>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9/28/24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9/28/24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dirty="0"/>
              <a:t>Click icon to add picture</a:t>
            </a:r>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9/28/24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dirty="0"/>
              <a:t>Click icon to add picture</a:t>
            </a:r>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dirty="0"/>
              <a:t>Click icon to add picture</a:t>
            </a:r>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dirty="0"/>
              <a:t>Click icon to add picture</a:t>
            </a:r>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dirty="0"/>
              <a:t>Click icon to add picture</a:t>
            </a:r>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9/28/24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dirty="0"/>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9/28/24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dirty="0"/>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dirty="0"/>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9/28/24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dirty="0"/>
              <a:t>Click icon to add picture</a:t>
            </a:r>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dirty="0"/>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9/28/24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Image and Caption_1">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dirty="0"/>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76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dirty="0"/>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dirty="0"/>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dirty="0"/>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dirty="0"/>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9/28/24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dirty="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dirty="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dirty="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dirty="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dirty="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dirty="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9/28/24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dirty="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dirty="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dirty="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dirty="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dirty="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dirty="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dirty="0"/>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9/28/24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dirty="0"/>
              <a:t>Click icon to add picture</a:t>
            </a:r>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dirty="0"/>
              <a:t>Click icon to add picture</a:t>
            </a:r>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dirty="0"/>
              <a:t>Click icon to add picture</a:t>
            </a:r>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dirty="0"/>
              <a:t>Click icon to add picture</a:t>
            </a:r>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dirty="0"/>
              <a:t>Click icon to add picture</a:t>
            </a:r>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dirty="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dirty="0"/>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9/28/24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dirty="0"/>
              <a:t>Click icon to add picture</a:t>
            </a:r>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dirty="0"/>
              <a:t>Click icon to add picture</a:t>
            </a:r>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dirty="0"/>
              <a:t>Click icon to add picture</a:t>
            </a:r>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dirty="0"/>
              <a:t>Click icon to add picture</a:t>
            </a:r>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dirty="0"/>
              <a:t>Click icon to add picture</a:t>
            </a:r>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dirty="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dirty="0"/>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9/28/24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9/28/24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9/28/24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dirty="0"/>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9/28/24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dirty="0"/>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9/28/24</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9/28/24</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63" r:id="rId14"/>
    <p:sldLayoutId id="2147483683" r:id="rId15"/>
    <p:sldLayoutId id="2147483685" r:id="rId16"/>
    <p:sldLayoutId id="2147483684" r:id="rId17"/>
    <p:sldLayoutId id="2147483680" r:id="rId18"/>
    <p:sldLayoutId id="2147483691" r:id="rId19"/>
    <p:sldLayoutId id="2147483692" r:id="rId20"/>
    <p:sldLayoutId id="2147483693" r:id="rId21"/>
    <p:sldLayoutId id="2147483694" r:id="rId22"/>
    <p:sldLayoutId id="2147483688" r:id="rId23"/>
    <p:sldLayoutId id="2147483687" r:id="rId24"/>
    <p:sldLayoutId id="2147483689" r:id="rId25"/>
    <p:sldLayoutId id="2147483690" r:id="rId26"/>
    <p:sldLayoutId id="2147483695" r:id="rId27"/>
    <p:sldLayoutId id="2147483696" r:id="rId28"/>
    <p:sldLayoutId id="2147483697" r:id="rId29"/>
    <p:sldLayoutId id="2147483698" r:id="rId30"/>
    <p:sldLayoutId id="2147483667" r:id="rId31"/>
    <p:sldLayoutId id="2147483703" r:id="rId32"/>
    <p:sldLayoutId id="2147483704" r:id="rId33"/>
    <p:sldLayoutId id="2147483705" r:id="rId34"/>
    <p:sldLayoutId id="2147483706" r:id="rId35"/>
    <p:sldLayoutId id="2147483700" r:id="rId36"/>
    <p:sldLayoutId id="2147483699" r:id="rId37"/>
    <p:sldLayoutId id="2147483701" r:id="rId38"/>
    <p:sldLayoutId id="2147483702" r:id="rId3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news.stthomas.edu/publication-article/the-blame-game-when-is-blame-in-the-news-ethically-justifiable/" TargetMode="External"/><Relationship Id="rId2" Type="http://schemas.openxmlformats.org/officeDocument/2006/relationships/hyperlink" Target="https://blogs.starcio.com/2015/07/giving-qa-seat-at-devops-table.html" TargetMode="External"/><Relationship Id="rId1" Type="http://schemas.openxmlformats.org/officeDocument/2006/relationships/slideLayout" Target="../slideLayouts/slideLayout19.xml"/><Relationship Id="rId5" Type="http://schemas.openxmlformats.org/officeDocument/2006/relationships/image" Target="../media/image4.pn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Woman on tablet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1134319" y="0"/>
            <a:ext cx="11057681" cy="6858000"/>
          </a:xfrm>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7796011" y="6380901"/>
            <a:ext cx="4179375" cy="356462"/>
          </a:xfrm>
        </p:spPr>
        <p:txBody>
          <a:bodyPr/>
          <a:lstStyle/>
          <a:p>
            <a:r>
              <a:rPr lang="en-US" dirty="0"/>
              <a:t>Presented by Jon Green</a:t>
            </a:r>
            <a:endParaRPr lang="id-ID" dirty="0"/>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41660" y="2496847"/>
            <a:ext cx="5219748" cy="3002431"/>
          </a:xfrm>
        </p:spPr>
        <p:txBody>
          <a:bodyPr>
            <a:normAutofit/>
          </a:bodyPr>
          <a:lstStyle/>
          <a:p>
            <a:r>
              <a:rPr lang="en-US" sz="3600" dirty="0"/>
              <a:t>Module 9.2 Challenges when Implementing Just Culture</a:t>
            </a:r>
          </a:p>
        </p:txBody>
      </p:sp>
    </p:spTree>
    <p:extLst>
      <p:ext uri="{BB962C8B-B14F-4D97-AF65-F5344CB8AC3E}">
        <p14:creationId xmlns:p14="http://schemas.microsoft.com/office/powerpoint/2010/main" val="4285847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0" descr="Two People sitting on couch">
            <a:extLst>
              <a:ext uri="{FF2B5EF4-FFF2-40B4-BE49-F238E27FC236}">
                <a16:creationId xmlns:a16="http://schemas.microsoft.com/office/drawing/2014/main" id="{318EF587-2197-CC4C-BC9D-6BB7C37E92FB}"/>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l="4579" r="4579"/>
          <a:stretch/>
        </p:blipFill>
        <p:spPr/>
      </p:pic>
      <p:sp>
        <p:nvSpPr>
          <p:cNvPr id="3" name="Title 2" hidden="1">
            <a:extLst>
              <a:ext uri="{FF2B5EF4-FFF2-40B4-BE49-F238E27FC236}">
                <a16:creationId xmlns:a16="http://schemas.microsoft.com/office/drawing/2014/main" id="{FD439DD0-579B-4A38-94AC-4A7CC453CC47}"/>
              </a:ext>
            </a:extLst>
          </p:cNvPr>
          <p:cNvSpPr>
            <a:spLocks noGrp="1"/>
          </p:cNvSpPr>
          <p:nvPr>
            <p:ph type="title"/>
          </p:nvPr>
        </p:nvSpPr>
        <p:spPr/>
        <p:txBody>
          <a:bodyPr/>
          <a:lstStyle/>
          <a:p>
            <a:r>
              <a:rPr lang="en-US" dirty="0"/>
              <a:t>Slide title 29</a:t>
            </a:r>
          </a:p>
        </p:txBody>
      </p:sp>
      <p:sp>
        <p:nvSpPr>
          <p:cNvPr id="6" name="TextBox 5">
            <a:extLst>
              <a:ext uri="{FF2B5EF4-FFF2-40B4-BE49-F238E27FC236}">
                <a16:creationId xmlns:a16="http://schemas.microsoft.com/office/drawing/2014/main" id="{C9A2B8C2-FC07-2728-3C18-87515DB861A2}"/>
              </a:ext>
            </a:extLst>
          </p:cNvPr>
          <p:cNvSpPr txBox="1"/>
          <p:nvPr/>
        </p:nvSpPr>
        <p:spPr>
          <a:xfrm>
            <a:off x="2331075" y="1938801"/>
            <a:ext cx="9860924" cy="3724096"/>
          </a:xfrm>
          <a:prstGeom prst="rect">
            <a:avLst/>
          </a:prstGeom>
          <a:noFill/>
        </p:spPr>
        <p:txBody>
          <a:bodyPr wrap="square" rtlCol="0">
            <a:spAutoFit/>
          </a:bodyPr>
          <a:lstStyle/>
          <a:p>
            <a:pPr marL="285750" indent="-285750">
              <a:buFont typeface="Arial" panose="020B0604020202020204" pitchFamily="34" charset="0"/>
              <a:buChar char="•"/>
            </a:pPr>
            <a:endParaRPr lang="en-US" sz="4000" dirty="0">
              <a:solidFill>
                <a:schemeClr val="bg1"/>
              </a:solidFill>
            </a:endParaRPr>
          </a:p>
          <a:p>
            <a:pPr marL="285750" indent="-285750">
              <a:buFont typeface="Arial" panose="020B0604020202020204" pitchFamily="34" charset="0"/>
              <a:buChar char="•"/>
            </a:pPr>
            <a:r>
              <a:rPr lang="en-US" sz="4000" dirty="0">
                <a:solidFill>
                  <a:schemeClr val="bg1"/>
                </a:solidFill>
              </a:rPr>
              <a:t>What is Just Culture?</a:t>
            </a:r>
          </a:p>
          <a:p>
            <a:pPr marL="285750" indent="-285750">
              <a:buFont typeface="Arial" panose="020B0604020202020204" pitchFamily="34" charset="0"/>
              <a:buChar char="•"/>
            </a:pPr>
            <a:r>
              <a:rPr lang="en-US" sz="4000" dirty="0">
                <a:solidFill>
                  <a:schemeClr val="bg1"/>
                </a:solidFill>
              </a:rPr>
              <a:t>Leadership</a:t>
            </a:r>
          </a:p>
          <a:p>
            <a:pPr marL="285750" indent="-285750">
              <a:buFont typeface="Arial" panose="020B0604020202020204" pitchFamily="34" charset="0"/>
              <a:buChar char="•"/>
            </a:pPr>
            <a:r>
              <a:rPr lang="en-US" sz="4000" dirty="0">
                <a:solidFill>
                  <a:schemeClr val="bg1"/>
                </a:solidFill>
              </a:rPr>
              <a:t>Member Growth Opportunities</a:t>
            </a:r>
          </a:p>
          <a:p>
            <a:pPr marL="285750" indent="-285750">
              <a:buFont typeface="Arial" panose="020B0604020202020204" pitchFamily="34" charset="0"/>
              <a:buChar char="•"/>
            </a:pPr>
            <a:r>
              <a:rPr lang="en-US" sz="4000" dirty="0">
                <a:solidFill>
                  <a:schemeClr val="bg1"/>
                </a:solidFill>
              </a:rPr>
              <a:t>Increased Workload</a:t>
            </a:r>
          </a:p>
          <a:p>
            <a:endParaRPr lang="en-US" dirty="0"/>
          </a:p>
          <a:p>
            <a:endParaRPr lang="en-US" dirty="0"/>
          </a:p>
        </p:txBody>
      </p:sp>
      <p:sp>
        <p:nvSpPr>
          <p:cNvPr id="7" name="TextBox 6">
            <a:extLst>
              <a:ext uri="{FF2B5EF4-FFF2-40B4-BE49-F238E27FC236}">
                <a16:creationId xmlns:a16="http://schemas.microsoft.com/office/drawing/2014/main" id="{7CE320D6-B298-862C-3902-9215D12D870F}"/>
              </a:ext>
            </a:extLst>
          </p:cNvPr>
          <p:cNvSpPr txBox="1"/>
          <p:nvPr/>
        </p:nvSpPr>
        <p:spPr>
          <a:xfrm>
            <a:off x="2910625" y="579549"/>
            <a:ext cx="7495505" cy="923330"/>
          </a:xfrm>
          <a:prstGeom prst="rect">
            <a:avLst/>
          </a:prstGeom>
          <a:noFill/>
        </p:spPr>
        <p:txBody>
          <a:bodyPr wrap="square" rtlCol="0">
            <a:spAutoFit/>
          </a:bodyPr>
          <a:lstStyle/>
          <a:p>
            <a:r>
              <a:rPr lang="en-US" sz="4400" dirty="0">
                <a:solidFill>
                  <a:schemeClr val="bg1"/>
                </a:solidFill>
              </a:rPr>
              <a:t>		</a:t>
            </a:r>
            <a:r>
              <a:rPr lang="en-US" sz="5400" dirty="0">
                <a:solidFill>
                  <a:schemeClr val="bg1"/>
                </a:solidFill>
                <a:latin typeface="Sagona ExtraLight" panose="02020303050505020204" pitchFamily="18" charset="0"/>
              </a:rPr>
              <a:t>Overview</a:t>
            </a:r>
          </a:p>
        </p:txBody>
      </p:sp>
    </p:spTree>
    <p:extLst>
      <p:ext uri="{BB962C8B-B14F-4D97-AF65-F5344CB8AC3E}">
        <p14:creationId xmlns:p14="http://schemas.microsoft.com/office/powerpoint/2010/main" val="4114122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	What is Just Culture</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1500534" y="1996076"/>
            <a:ext cx="9190932" cy="4849283"/>
          </a:xfrm>
        </p:spPr>
        <p:txBody>
          <a:bodyPr>
            <a:normAutofit/>
          </a:bodyPr>
          <a:lstStyle/>
          <a:p>
            <a:pPr marL="0" marR="0" algn="just">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Just Culture is shared accountability emphasizing that mistakes are not caused by individuals, but faulty organizational cultures. The basis is the idea that organizations are responsible for the design of their systems in addition to responding fairly to negative impacts caused of employee behaviors. Team members can still be held accountable for their actions, which makes it different No Blame Culture. </a:t>
            </a:r>
          </a:p>
          <a:p>
            <a:pPr algn="just">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Just Culture encourages organizations to balance the need for open reporting along with providing a quality learning environment. The goal is to improve systems to reduce the risk caused by human error. Like with any sort of culture change, there can also be downsides as well.</a:t>
            </a:r>
          </a:p>
          <a:p>
            <a:pPr marL="0" marR="0" algn="just">
              <a:lnSpc>
                <a:spcPct val="107000"/>
              </a:lnSpc>
              <a:spcBef>
                <a:spcPts val="0"/>
              </a:spcBef>
              <a:spcAft>
                <a:spcPts val="800"/>
              </a:spcAft>
            </a:pPr>
            <a:endParaRPr lang="en-US" sz="2400" dirty="0"/>
          </a:p>
        </p:txBody>
      </p:sp>
    </p:spTree>
    <p:extLst>
      <p:ext uri="{BB962C8B-B14F-4D97-AF65-F5344CB8AC3E}">
        <p14:creationId xmlns:p14="http://schemas.microsoft.com/office/powerpoint/2010/main" val="2625297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a:xfrm>
            <a:off x="2022349" y="339645"/>
            <a:ext cx="10134369" cy="1002552"/>
          </a:xfrm>
        </p:spPr>
        <p:txBody>
          <a:bodyPr/>
          <a:lstStyle/>
          <a:p>
            <a:r>
              <a:rPr lang="en-US" sz="4000" b="1" dirty="0"/>
              <a:t>	Changing the Culture</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7089534" y="6267520"/>
            <a:ext cx="4672156" cy="516613"/>
          </a:xfrm>
        </p:spPr>
        <p:txBody>
          <a:bodyPr>
            <a:noAutofit/>
          </a:bodyPr>
          <a:lstStyle/>
          <a:p>
            <a:pPr lvl="0"/>
            <a:r>
              <a:rPr lang="en-US" sz="1000" dirty="0">
                <a:hlinkClick r:id="rId2">
                  <a:extLst>
                    <a:ext uri="{A12FA001-AC4F-418D-AE19-62706E023703}">
                      <ahyp:hlinkClr xmlns:ahyp="http://schemas.microsoft.com/office/drawing/2018/hyperlinkcolor" val="tx"/>
                    </a:ext>
                  </a:extLst>
                </a:hlinkClick>
              </a:rPr>
              <a:t>DevQaOps - Giving QA a Seat at the DevOps and Digital Transformation Table (starcio.com)</a:t>
            </a:r>
            <a:endParaRPr lang="en-US" sz="1000" dirty="0"/>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a:xfrm>
            <a:off x="1400835" y="6393156"/>
            <a:ext cx="4695165" cy="390977"/>
          </a:xfrm>
        </p:spPr>
        <p:txBody>
          <a:bodyPr>
            <a:normAutofit/>
          </a:bodyPr>
          <a:lstStyle/>
          <a:p>
            <a:pPr lvl="0"/>
            <a:r>
              <a:rPr lang="en-US" sz="1000" dirty="0">
                <a:hlinkClick r:id="rId3">
                  <a:extLst>
                    <a:ext uri="{A12FA001-AC4F-418D-AE19-62706E023703}">
                      <ahyp:hlinkClr xmlns:ahyp="http://schemas.microsoft.com/office/drawing/2018/hyperlinkcolor" val="tx"/>
                    </a:ext>
                  </a:extLst>
                </a:hlinkClick>
              </a:rPr>
              <a:t>The Blame Game - Newsroom | University of St. Thomas (stthomas.edu)</a:t>
            </a:r>
            <a:endParaRPr lang="en-US" sz="1000" dirty="0"/>
          </a:p>
        </p:txBody>
      </p:sp>
      <p:pic>
        <p:nvPicPr>
          <p:cNvPr id="3" name="Content Placeholder 2">
            <a:extLst>
              <a:ext uri="{FF2B5EF4-FFF2-40B4-BE49-F238E27FC236}">
                <a16:creationId xmlns:a16="http://schemas.microsoft.com/office/drawing/2014/main" id="{370C403E-9226-D59F-7FBF-523F036654A8}"/>
              </a:ext>
            </a:extLst>
          </p:cNvPr>
          <p:cNvPicPr>
            <a:picLocks noGrp="1" noChangeAspect="1"/>
          </p:cNvPicPr>
          <p:nvPr>
            <p:ph sz="half" idx="1"/>
          </p:nvPr>
        </p:nvPicPr>
        <p:blipFill>
          <a:blip r:embed="rId4"/>
          <a:stretch>
            <a:fillRect/>
          </a:stretch>
        </p:blipFill>
        <p:spPr>
          <a:xfrm>
            <a:off x="7717385" y="3549991"/>
            <a:ext cx="3846513" cy="2843165"/>
          </a:xfrm>
        </p:spPr>
      </p:pic>
      <p:pic>
        <p:nvPicPr>
          <p:cNvPr id="8" name="Picture 7">
            <a:extLst>
              <a:ext uri="{FF2B5EF4-FFF2-40B4-BE49-F238E27FC236}">
                <a16:creationId xmlns:a16="http://schemas.microsoft.com/office/drawing/2014/main" id="{553E060D-6B04-5E2C-EE5F-EE8EE677DEE9}"/>
              </a:ext>
            </a:extLst>
          </p:cNvPr>
          <p:cNvPicPr>
            <a:picLocks noChangeAspect="1"/>
          </p:cNvPicPr>
          <p:nvPr/>
        </p:nvPicPr>
        <p:blipFill>
          <a:blip r:embed="rId5"/>
          <a:stretch>
            <a:fillRect/>
          </a:stretch>
        </p:blipFill>
        <p:spPr>
          <a:xfrm>
            <a:off x="1627321" y="3675629"/>
            <a:ext cx="3100734" cy="2717527"/>
          </a:xfrm>
          <a:prstGeom prst="rect">
            <a:avLst/>
          </a:prstGeom>
        </p:spPr>
      </p:pic>
      <p:sp>
        <p:nvSpPr>
          <p:cNvPr id="9" name="Rectangle 8">
            <a:extLst>
              <a:ext uri="{FF2B5EF4-FFF2-40B4-BE49-F238E27FC236}">
                <a16:creationId xmlns:a16="http://schemas.microsoft.com/office/drawing/2014/main" id="{FDAA9752-0FA7-DB49-EB60-791E2001C81F}"/>
              </a:ext>
            </a:extLst>
          </p:cNvPr>
          <p:cNvSpPr/>
          <p:nvPr/>
        </p:nvSpPr>
        <p:spPr>
          <a:xfrm>
            <a:off x="5113377" y="4100675"/>
            <a:ext cx="2604008" cy="1200329"/>
          </a:xfrm>
          <a:prstGeom prst="rect">
            <a:avLst/>
          </a:prstGeom>
          <a:noFill/>
        </p:spPr>
        <p:txBody>
          <a:bodyPr wrap="square" lIns="91440" tIns="45720" rIns="91440" bIns="45720">
            <a:spAutoFit/>
          </a:bodyPr>
          <a:lstStyle/>
          <a:p>
            <a:pPr algn="ctr"/>
            <a:r>
              <a:rPr lang="en-US" sz="7200" b="1" cap="none" spc="0" dirty="0">
                <a:ln w="13462">
                  <a:solidFill>
                    <a:schemeClr val="bg1"/>
                  </a:solidFill>
                  <a:prstDash val="solid"/>
                </a:ln>
                <a:solidFill>
                  <a:schemeClr val="tx1">
                    <a:lumMod val="85000"/>
                    <a:lumOff val="15000"/>
                  </a:schemeClr>
                </a:solidFill>
                <a:effectLst>
                  <a:outerShdw dist="38100" dir="2700000" algn="bl" rotWithShape="0">
                    <a:srgbClr val="FF0000"/>
                  </a:outerShdw>
                </a:effectLst>
              </a:rPr>
              <a:t>VS</a:t>
            </a:r>
          </a:p>
        </p:txBody>
      </p:sp>
      <p:sp>
        <p:nvSpPr>
          <p:cNvPr id="11" name="TextBox 10">
            <a:extLst>
              <a:ext uri="{FF2B5EF4-FFF2-40B4-BE49-F238E27FC236}">
                <a16:creationId xmlns:a16="http://schemas.microsoft.com/office/drawing/2014/main" id="{A19108B4-2C99-4896-34D6-D975BA5E42BA}"/>
              </a:ext>
            </a:extLst>
          </p:cNvPr>
          <p:cNvSpPr txBox="1"/>
          <p:nvPr/>
        </p:nvSpPr>
        <p:spPr>
          <a:xfrm>
            <a:off x="1867437" y="1468192"/>
            <a:ext cx="9800822" cy="1857368"/>
          </a:xfrm>
          <a:prstGeom prst="rect">
            <a:avLst/>
          </a:prstGeom>
          <a:noFill/>
        </p:spPr>
        <p:txBody>
          <a:bodyPr wrap="square" rtlCol="0">
            <a:spAutoFit/>
          </a:bodyPr>
          <a:lstStyle/>
          <a:p>
            <a:pPr marL="0" marR="0" algn="just">
              <a:lnSpc>
                <a:spcPct val="107000"/>
              </a:lnSpc>
              <a:spcBef>
                <a:spcPts val="0"/>
              </a:spcBef>
              <a:spcAft>
                <a:spcPts val="800"/>
              </a:spcAft>
            </a:pPr>
            <a:r>
              <a:rPr lang="en-US" kern="100" dirty="0">
                <a:effectLst/>
                <a:latin typeface="Calibri" panose="020F0502020204030204" pitchFamily="34" charset="0"/>
                <a:ea typeface="Calibri" panose="020F0502020204030204" pitchFamily="34" charset="0"/>
                <a:cs typeface="Times New Roman" panose="02020603050405020304" pitchFamily="18" charset="0"/>
              </a:rPr>
              <a:t>The image on the left illustrates the major concern with organizations that have not adopted Just Culture. </a:t>
            </a:r>
            <a:r>
              <a:rPr lang="en-US" kern="100" dirty="0">
                <a:latin typeface="Calibri" panose="020F0502020204030204" pitchFamily="34" charset="0"/>
                <a:ea typeface="Calibri" panose="020F0502020204030204" pitchFamily="34" charset="0"/>
                <a:cs typeface="Times New Roman" panose="02020603050405020304" pitchFamily="18" charset="0"/>
              </a:rPr>
              <a:t>They</a:t>
            </a:r>
            <a:r>
              <a:rPr lang="en-US" kern="100" dirty="0">
                <a:effectLst/>
                <a:latin typeface="Calibri" panose="020F0502020204030204" pitchFamily="34" charset="0"/>
                <a:ea typeface="Calibri" panose="020F0502020204030204" pitchFamily="34" charset="0"/>
                <a:cs typeface="Times New Roman" panose="02020603050405020304" pitchFamily="18" charset="0"/>
              </a:rPr>
              <a:t> isolate members when mistakes are made and create a toxic work environment. The image on the right illustrates the benefits of Just Culture. Each member shares the responsibility and accountability for the software development project. When mistakes are made, the team comes together to understand how current policies allowed the failure to occur. This data is used to educate members moving forward</a:t>
            </a:r>
            <a:r>
              <a:rPr lang="en-US" kern="100" dirty="0">
                <a:latin typeface="Calibri" panose="020F0502020204030204" pitchFamily="34" charset="0"/>
                <a:ea typeface="Calibri" panose="020F0502020204030204" pitchFamily="34" charset="0"/>
                <a:cs typeface="Times New Roman" panose="02020603050405020304" pitchFamily="18" charset="0"/>
              </a:rPr>
              <a:t> to prevent mistakes.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43284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0" descr="Two People sitting on couch">
            <a:extLst>
              <a:ext uri="{FF2B5EF4-FFF2-40B4-BE49-F238E27FC236}">
                <a16:creationId xmlns:a16="http://schemas.microsoft.com/office/drawing/2014/main" id="{318EF587-2197-CC4C-BC9D-6BB7C37E92FB}"/>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l="4579" r="4579"/>
          <a:stretch/>
        </p:blipFill>
        <p:spPr/>
      </p:pic>
      <p:sp>
        <p:nvSpPr>
          <p:cNvPr id="3" name="Title 2" hidden="1">
            <a:extLst>
              <a:ext uri="{FF2B5EF4-FFF2-40B4-BE49-F238E27FC236}">
                <a16:creationId xmlns:a16="http://schemas.microsoft.com/office/drawing/2014/main" id="{FD439DD0-579B-4A38-94AC-4A7CC453CC47}"/>
              </a:ext>
            </a:extLst>
          </p:cNvPr>
          <p:cNvSpPr>
            <a:spLocks noGrp="1"/>
          </p:cNvSpPr>
          <p:nvPr>
            <p:ph type="title"/>
          </p:nvPr>
        </p:nvSpPr>
        <p:spPr/>
        <p:txBody>
          <a:bodyPr/>
          <a:lstStyle/>
          <a:p>
            <a:r>
              <a:rPr lang="en-US" dirty="0"/>
              <a:t>Slide title 29</a:t>
            </a:r>
          </a:p>
        </p:txBody>
      </p:sp>
      <p:sp>
        <p:nvSpPr>
          <p:cNvPr id="2" name="TextBox 1">
            <a:extLst>
              <a:ext uri="{FF2B5EF4-FFF2-40B4-BE49-F238E27FC236}">
                <a16:creationId xmlns:a16="http://schemas.microsoft.com/office/drawing/2014/main" id="{FF9344D8-E381-BA9D-779A-68A5C1DF4B17}"/>
              </a:ext>
            </a:extLst>
          </p:cNvPr>
          <p:cNvSpPr txBox="1"/>
          <p:nvPr/>
        </p:nvSpPr>
        <p:spPr>
          <a:xfrm>
            <a:off x="2876770" y="618185"/>
            <a:ext cx="7572777" cy="707886"/>
          </a:xfrm>
          <a:prstGeom prst="rect">
            <a:avLst/>
          </a:prstGeom>
          <a:noFill/>
        </p:spPr>
        <p:txBody>
          <a:bodyPr wrap="square" rtlCol="0">
            <a:spAutoFit/>
          </a:bodyPr>
          <a:lstStyle/>
          <a:p>
            <a:r>
              <a:rPr lang="en-US" sz="4000" dirty="0">
                <a:solidFill>
                  <a:schemeClr val="bg1"/>
                </a:solidFill>
                <a:latin typeface="Sagona ExtraLight" panose="02020303050505020204" pitchFamily="18" charset="0"/>
              </a:rPr>
              <a:t>	Establishing Leadership</a:t>
            </a:r>
          </a:p>
        </p:txBody>
      </p:sp>
      <p:sp>
        <p:nvSpPr>
          <p:cNvPr id="4" name="TextBox 3">
            <a:extLst>
              <a:ext uri="{FF2B5EF4-FFF2-40B4-BE49-F238E27FC236}">
                <a16:creationId xmlns:a16="http://schemas.microsoft.com/office/drawing/2014/main" id="{A4D4EE1A-4FCA-CAB9-0A50-24C298D72217}"/>
              </a:ext>
            </a:extLst>
          </p:cNvPr>
          <p:cNvSpPr txBox="1"/>
          <p:nvPr/>
        </p:nvSpPr>
        <p:spPr>
          <a:xfrm>
            <a:off x="1807335" y="2112135"/>
            <a:ext cx="10200068" cy="2677656"/>
          </a:xfrm>
          <a:prstGeom prst="rect">
            <a:avLst/>
          </a:prstGeom>
          <a:noFill/>
        </p:spPr>
        <p:txBody>
          <a:bodyPr wrap="square" rtlCol="0">
            <a:spAutoFit/>
          </a:bodyPr>
          <a:lstStyle/>
          <a:p>
            <a:pPr algn="just"/>
            <a:r>
              <a:rPr lang="en-US" sz="2400" dirty="0">
                <a:solidFill>
                  <a:schemeClr val="bg1"/>
                </a:solidFill>
              </a:rPr>
              <a:t>Some challenges that occur when implementing Just Culture include establishing leadership and accountability. The mantra is that everyone is accountable for the successes and failures of the team and all members assume that responsibility. As a result, it can sometimes be difficult to establish a clear leader in this role. Due to the lack of ownership regarding issues, team members are less likely to step up and be held accountable for issues that may arise in the software development process.  </a:t>
            </a:r>
          </a:p>
        </p:txBody>
      </p:sp>
    </p:spTree>
    <p:extLst>
      <p:ext uri="{BB962C8B-B14F-4D97-AF65-F5344CB8AC3E}">
        <p14:creationId xmlns:p14="http://schemas.microsoft.com/office/powerpoint/2010/main" val="3021999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7" descr="A group of people putting thier hands in a pile ">
            <a:extLst>
              <a:ext uri="{FF2B5EF4-FFF2-40B4-BE49-F238E27FC236}">
                <a16:creationId xmlns:a16="http://schemas.microsoft.com/office/drawing/2014/main" id="{F052F1AC-BE37-2941-839E-B43E10537AD8}"/>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a:stretch>
            <a:fillRect/>
          </a:stretch>
        </p:blipFill>
        <p:spPr/>
      </p:pic>
      <p:sp>
        <p:nvSpPr>
          <p:cNvPr id="7" name="Text Placeholder 6">
            <a:extLst>
              <a:ext uri="{FF2B5EF4-FFF2-40B4-BE49-F238E27FC236}">
                <a16:creationId xmlns:a16="http://schemas.microsoft.com/office/drawing/2014/main" id="{F671A034-1CDF-8B46-90C5-63321B0C91BE}"/>
              </a:ext>
            </a:extLst>
          </p:cNvPr>
          <p:cNvSpPr>
            <a:spLocks noGrp="1"/>
          </p:cNvSpPr>
          <p:nvPr>
            <p:ph idx="1"/>
          </p:nvPr>
        </p:nvSpPr>
        <p:spPr>
          <a:xfrm>
            <a:off x="4919730" y="339644"/>
            <a:ext cx="6434069" cy="3035379"/>
          </a:xfrm>
        </p:spPr>
        <p:txBody>
          <a:bodyPr>
            <a:noAutofit/>
          </a:bodyPr>
          <a:lstStyle/>
          <a:p>
            <a:pPr marL="0" indent="0" algn="just">
              <a:buNone/>
            </a:pPr>
            <a:r>
              <a:rPr lang="en-US" sz="2000" dirty="0">
                <a:latin typeface="+mn-lt"/>
              </a:rPr>
              <a:t>Just Culture encourages experimentation. As a result, the opportunity for more bugs and software issues can arise as team members exert more freedom while developing the software. As more bugs and software conflicts emerge, the lead time will increase as these issues are being resolved. This can increase the workload of the development team as they are not only resolving current software issues, but they are resolving issues created by other members who have experimented with the code. </a:t>
            </a:r>
          </a:p>
        </p:txBody>
      </p:sp>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p:txBody>
          <a:bodyPr>
            <a:normAutofit/>
          </a:bodyPr>
          <a:lstStyle/>
          <a:p>
            <a:r>
              <a:rPr lang="en-US" sz="3600" dirty="0"/>
              <a:t>Increased Workload</a:t>
            </a:r>
          </a:p>
        </p:txBody>
      </p:sp>
    </p:spTree>
    <p:extLst>
      <p:ext uri="{BB962C8B-B14F-4D97-AF65-F5344CB8AC3E}">
        <p14:creationId xmlns:p14="http://schemas.microsoft.com/office/powerpoint/2010/main" val="216782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5ECE-2D45-764D-A434-EA4997A38F9E}"/>
              </a:ext>
            </a:extLst>
          </p:cNvPr>
          <p:cNvSpPr>
            <a:spLocks noGrp="1"/>
          </p:cNvSpPr>
          <p:nvPr>
            <p:ph type="ctrTitle"/>
          </p:nvPr>
        </p:nvSpPr>
        <p:spPr>
          <a:xfrm>
            <a:off x="1441593" y="866105"/>
            <a:ext cx="4388245" cy="1627396"/>
          </a:xfrm>
        </p:spPr>
        <p:txBody>
          <a:bodyPr/>
          <a:lstStyle/>
          <a:p>
            <a:r>
              <a:rPr lang="en-US" dirty="0"/>
              <a:t>Member Growth Opportunities</a:t>
            </a:r>
          </a:p>
        </p:txBody>
      </p:sp>
      <p:sp>
        <p:nvSpPr>
          <p:cNvPr id="3" name="Text Placeholder 2">
            <a:extLst>
              <a:ext uri="{FF2B5EF4-FFF2-40B4-BE49-F238E27FC236}">
                <a16:creationId xmlns:a16="http://schemas.microsoft.com/office/drawing/2014/main" id="{96018F6A-34AE-124E-868D-D500FE5002BF}"/>
              </a:ext>
            </a:extLst>
          </p:cNvPr>
          <p:cNvSpPr>
            <a:spLocks noGrp="1"/>
          </p:cNvSpPr>
          <p:nvPr>
            <p:ph type="body" sz="quarter" idx="14"/>
          </p:nvPr>
        </p:nvSpPr>
        <p:spPr>
          <a:xfrm>
            <a:off x="1348258" y="2691684"/>
            <a:ext cx="4747742" cy="3873889"/>
          </a:xfrm>
        </p:spPr>
        <p:txBody>
          <a:bodyPr>
            <a:normAutofit/>
          </a:bodyPr>
          <a:lstStyle/>
          <a:p>
            <a:pPr marL="0" marR="0" algn="just">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Alongside establishing leadership, comes the opportunity for member growth. Leadership establishes tangible goals in which members aspire to reach or achieve. The lack of leadership will eventually limit the members’ drive to excel. Just Culture does not encourage member growth as everyone is treated wit the same level of responsibility when issues occur.</a:t>
            </a:r>
          </a:p>
        </p:txBody>
      </p:sp>
      <p:pic>
        <p:nvPicPr>
          <p:cNvPr id="7" name="Picture Placeholder 6" descr="A group of people sitting at a table">
            <a:extLst>
              <a:ext uri="{FF2B5EF4-FFF2-40B4-BE49-F238E27FC236}">
                <a16:creationId xmlns:a16="http://schemas.microsoft.com/office/drawing/2014/main" id="{172E1B30-93CD-465A-917F-9412412588B6}"/>
              </a:ext>
            </a:extLst>
          </p:cNvPr>
          <p:cNvPicPr>
            <a:picLocks noGrp="1" noChangeAspect="1"/>
          </p:cNvPicPr>
          <p:nvPr>
            <p:ph type="pic" sz="quarter" idx="10"/>
          </p:nvPr>
        </p:nvPicPr>
        <p:blipFill>
          <a:blip r:embed="rId2">
            <a:duotone>
              <a:prstClr val="black"/>
              <a:schemeClr val="accent3">
                <a:tint val="45000"/>
                <a:satMod val="400000"/>
              </a:schemeClr>
            </a:duotone>
            <a:alphaModFix/>
          </a:blip>
          <a:srcRect l="16549" r="16549"/>
          <a:stretch>
            <a:fillRect/>
          </a:stretch>
        </p:blipFill>
        <p:spPr>
          <a:xfrm>
            <a:off x="6362163" y="866104"/>
            <a:ext cx="5381294" cy="5699469"/>
          </a:xfrm>
        </p:spPr>
      </p:pic>
    </p:spTree>
    <p:extLst>
      <p:ext uri="{BB962C8B-B14F-4D97-AF65-F5344CB8AC3E}">
        <p14:creationId xmlns:p14="http://schemas.microsoft.com/office/powerpoint/2010/main" val="3480697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6F2FE28-97F7-2A33-609C-49A631DE0227}"/>
              </a:ext>
            </a:extLst>
          </p:cNvPr>
          <p:cNvSpPr txBox="1"/>
          <p:nvPr/>
        </p:nvSpPr>
        <p:spPr>
          <a:xfrm>
            <a:off x="1403797" y="2125016"/>
            <a:ext cx="9517487" cy="2445862"/>
          </a:xfrm>
          <a:prstGeom prst="rect">
            <a:avLst/>
          </a:prstGeom>
          <a:noFill/>
        </p:spPr>
        <p:txBody>
          <a:bodyPr wrap="square">
            <a:spAutoFit/>
          </a:bodyPr>
          <a:lstStyle/>
          <a:p>
            <a:pPr marL="0" marR="0" algn="just">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Just Culture can create a more inclusive and innovative environment. However, the downsides such as increased workload and restricted growth opportunities pose significant problems when choosing this option. When deciding whether to transition into Just Culture, the organization needs to consider if the software project will flourish or deteriorate as a result of the implementation of the new mindset.</a:t>
            </a:r>
          </a:p>
        </p:txBody>
      </p:sp>
      <p:sp>
        <p:nvSpPr>
          <p:cNvPr id="7" name="TextBox 6">
            <a:extLst>
              <a:ext uri="{FF2B5EF4-FFF2-40B4-BE49-F238E27FC236}">
                <a16:creationId xmlns:a16="http://schemas.microsoft.com/office/drawing/2014/main" id="{F611D275-722F-7D4F-F061-13BCE1AE435A}"/>
              </a:ext>
            </a:extLst>
          </p:cNvPr>
          <p:cNvSpPr txBox="1"/>
          <p:nvPr/>
        </p:nvSpPr>
        <p:spPr>
          <a:xfrm>
            <a:off x="2550017" y="618186"/>
            <a:ext cx="7650051" cy="707886"/>
          </a:xfrm>
          <a:prstGeom prst="rect">
            <a:avLst/>
          </a:prstGeom>
          <a:noFill/>
        </p:spPr>
        <p:txBody>
          <a:bodyPr wrap="square" rtlCol="0">
            <a:spAutoFit/>
          </a:bodyPr>
          <a:lstStyle/>
          <a:p>
            <a:r>
              <a:rPr lang="en-US" sz="3600" dirty="0">
                <a:solidFill>
                  <a:schemeClr val="accent3">
                    <a:lumMod val="50000"/>
                  </a:schemeClr>
                </a:solidFill>
                <a:latin typeface="Sagona ExtraLight" panose="02020303050505020204" pitchFamily="18" charset="0"/>
              </a:rPr>
              <a:t>		</a:t>
            </a:r>
            <a:r>
              <a:rPr lang="en-US" sz="4000" dirty="0">
                <a:solidFill>
                  <a:schemeClr val="accent3">
                    <a:lumMod val="50000"/>
                  </a:schemeClr>
                </a:solidFill>
                <a:latin typeface="Sagona ExtraLight" panose="02020303050505020204" pitchFamily="18" charset="0"/>
              </a:rPr>
              <a:t>Conclusion</a:t>
            </a:r>
          </a:p>
        </p:txBody>
      </p:sp>
    </p:spTree>
    <p:extLst>
      <p:ext uri="{BB962C8B-B14F-4D97-AF65-F5344CB8AC3E}">
        <p14:creationId xmlns:p14="http://schemas.microsoft.com/office/powerpoint/2010/main" val="922749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Sources</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p:txBody>
          <a:bodyPr/>
          <a:lstStyle/>
          <a:p>
            <a:pPr marL="457200" indent="-457200" algn="l"/>
            <a:endParaRPr lang="en-US" b="0" i="0" dirty="0">
              <a:effectLst/>
              <a:latin typeface="Calibri" panose="020F0502020204030204" pitchFamily="34" charset="0"/>
            </a:endParaRPr>
          </a:p>
          <a:p>
            <a:pPr marL="457200" indent="-457200" algn="l"/>
            <a:endParaRPr lang="en-US" dirty="0">
              <a:latin typeface="Calibri" panose="020F0502020204030204" pitchFamily="34" charset="0"/>
            </a:endParaRPr>
          </a:p>
          <a:p>
            <a:pPr marL="457200" indent="-457200" algn="l"/>
            <a:r>
              <a:rPr lang="en-US" b="0" i="0" dirty="0">
                <a:effectLst/>
                <a:latin typeface="Calibri" panose="020F0502020204030204" pitchFamily="34" charset="0"/>
              </a:rPr>
              <a:t>Barker, Dan. “Make Just Culture Just Your Culture | Dan Barker - Learn, Teach, Lead.” </a:t>
            </a:r>
            <a:r>
              <a:rPr lang="en-US" b="0" i="1" dirty="0">
                <a:effectLst/>
                <a:latin typeface="Calibri" panose="020F0502020204030204" pitchFamily="34" charset="0"/>
              </a:rPr>
              <a:t>Danbarker.codes</a:t>
            </a:r>
            <a:r>
              <a:rPr lang="en-US" b="0" i="0" dirty="0">
                <a:effectLst/>
                <a:latin typeface="Calibri" panose="020F0502020204030204" pitchFamily="34" charset="0"/>
              </a:rPr>
              <a:t>, Oct. 2019, danbarker.codes/talk/dod-raleigh-make-just-culture-just-your-culture/. Accessed 28 Sept. 2024.</a:t>
            </a:r>
          </a:p>
          <a:p>
            <a:pPr marL="457200" indent="-457200" algn="l"/>
            <a:endParaRPr lang="en-US" dirty="0"/>
          </a:p>
          <a:p>
            <a:pPr marL="457200" indent="-457200" algn="l"/>
            <a:r>
              <a:rPr lang="en-US" b="0" i="1" dirty="0">
                <a:effectLst/>
                <a:latin typeface="Calibri" panose="020F0502020204030204" pitchFamily="34" charset="0"/>
              </a:rPr>
              <a:t>Pros &amp; Cons of a No Blame Culture | DavidsonMorris</a:t>
            </a:r>
            <a:r>
              <a:rPr lang="en-US" b="0" i="0" dirty="0">
                <a:effectLst/>
                <a:latin typeface="Calibri" panose="020F0502020204030204" pitchFamily="34" charset="0"/>
              </a:rPr>
              <a:t>. www.davidsonmorris.com/no-blame-culture/.</a:t>
            </a:r>
          </a:p>
          <a:p>
            <a:pPr algn="l"/>
            <a:r>
              <a:rPr lang="en-US" b="0" i="0" dirty="0">
                <a:effectLst/>
                <a:latin typeface="Calibri" panose="020F0502020204030204" pitchFamily="34" charset="0"/>
              </a:rPr>
              <a:t>‌</a:t>
            </a:r>
          </a:p>
          <a:p>
            <a:pPr marL="457200" indent="-457200" algn="l"/>
            <a:r>
              <a:rPr lang="en-US" b="0" i="0" dirty="0">
                <a:effectLst/>
                <a:latin typeface="Calibri" panose="020F0502020204030204" pitchFamily="34" charset="0"/>
              </a:rPr>
              <a:t>“How to Abandon the Blame Game and Introduce a No Blame Culture | Runn.” </a:t>
            </a:r>
            <a:r>
              <a:rPr lang="en-US" b="0" i="1" dirty="0">
                <a:effectLst/>
                <a:latin typeface="Calibri" panose="020F0502020204030204" pitchFamily="34" charset="0"/>
              </a:rPr>
              <a:t>Www.runn.io</a:t>
            </a:r>
            <a:r>
              <a:rPr lang="en-US" b="0" i="0" dirty="0">
                <a:effectLst/>
                <a:latin typeface="Calibri" panose="020F0502020204030204" pitchFamily="34" charset="0"/>
              </a:rPr>
              <a:t>, www.runn.io/blog/no-blame-culture.</a:t>
            </a:r>
          </a:p>
          <a:p>
            <a:pPr algn="l"/>
            <a:r>
              <a:rPr lang="en-US" b="0" i="0" dirty="0">
                <a:solidFill>
                  <a:srgbClr val="000000"/>
                </a:solidFill>
                <a:effectLst/>
                <a:latin typeface="Calibri" panose="020F0502020204030204" pitchFamily="34" charset="0"/>
              </a:rPr>
              <a:t>‌</a:t>
            </a:r>
          </a:p>
        </p:txBody>
      </p:sp>
    </p:spTree>
    <p:extLst>
      <p:ext uri="{BB962C8B-B14F-4D97-AF65-F5344CB8AC3E}">
        <p14:creationId xmlns:p14="http://schemas.microsoft.com/office/powerpoint/2010/main" val="3072874425"/>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c921337c-1160-432a-b079-805f59112843}" enabled="0" method="" siteId="{c921337c-1160-432a-b079-805f59112843}" removed="1"/>
</clbl:labelList>
</file>

<file path=docProps/app.xml><?xml version="1.0" encoding="utf-8"?>
<Properties xmlns="http://schemas.openxmlformats.org/officeDocument/2006/extended-properties" xmlns:vt="http://schemas.openxmlformats.org/officeDocument/2006/docPropsVTypes">
  <Template>Modern clean sophisticated presentation</Template>
  <TotalTime>524</TotalTime>
  <Words>683</Words>
  <Application>Microsoft Macintosh PowerPoint</Application>
  <PresentationFormat>Widescreen</PresentationFormat>
  <Paragraphs>35</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Sagona ExtraLight</vt:lpstr>
      <vt:lpstr>Speak Pro</vt:lpstr>
      <vt:lpstr>Office Theme</vt:lpstr>
      <vt:lpstr>Module 9.2 Challenges when Implementing Just Culture</vt:lpstr>
      <vt:lpstr>Slide title 29</vt:lpstr>
      <vt:lpstr> What is Just Culture</vt:lpstr>
      <vt:lpstr> Changing the Culture</vt:lpstr>
      <vt:lpstr>Slide title 29</vt:lpstr>
      <vt:lpstr>Increased Workload</vt:lpstr>
      <vt:lpstr>Member Growth Opportunities</vt:lpstr>
      <vt:lpstr>PowerPoint Presentation</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goes Here</dc:title>
  <dc:creator>Green, Jon B</dc:creator>
  <cp:lastModifiedBy>Jon Green</cp:lastModifiedBy>
  <cp:revision>4</cp:revision>
  <dcterms:created xsi:type="dcterms:W3CDTF">2024-08-27T18:53:41Z</dcterms:created>
  <dcterms:modified xsi:type="dcterms:W3CDTF">2024-09-28T18:23:45Z</dcterms:modified>
</cp:coreProperties>
</file>